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58" r:id="rId9"/>
    <p:sldId id="259" r:id="rId10"/>
    <p:sldId id="260" r:id="rId11"/>
    <p:sldId id="261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5016B-5C73-447F-96D3-D63128B85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68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2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9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9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5CBF-2806-4856-BF08-EA9C113603E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8281-B2C4-441A-9E08-A30DB8484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4.wmf"/><Relationship Id="rId7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VHzu60QVK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32.wmf"/><Relationship Id="rId10" Type="http://schemas.openxmlformats.org/officeDocument/2006/relationships/image" Target="../media/image31.wmf"/><Relationship Id="rId4" Type="http://schemas.openxmlformats.org/officeDocument/2006/relationships/image" Target="../media/image24.wmf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348" y="1070165"/>
            <a:ext cx="9144000" cy="967694"/>
          </a:xfrm>
        </p:spPr>
        <p:txBody>
          <a:bodyPr>
            <a:noAutofit/>
          </a:bodyPr>
          <a:lstStyle/>
          <a:p>
            <a:r>
              <a:rPr lang="en-US" sz="11500" b="1" dirty="0" err="1" smtClean="0"/>
              <a:t>Faites</a:t>
            </a:r>
            <a:r>
              <a:rPr lang="en-US" sz="11500" b="1" dirty="0" smtClean="0"/>
              <a:t>: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170" y="2520088"/>
            <a:ext cx="4023361" cy="3064284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err="1" smtClean="0"/>
              <a:t>S’il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vous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plaît</a:t>
            </a:r>
            <a:r>
              <a:rPr lang="en-US" sz="4400" b="1" dirty="0" smtClean="0"/>
              <a:t>,</a:t>
            </a:r>
          </a:p>
          <a:p>
            <a:r>
              <a:rPr lang="en-US" sz="4400" b="1" dirty="0" err="1" smtClean="0"/>
              <a:t>placez</a:t>
            </a:r>
            <a:r>
              <a:rPr lang="en-US" sz="4400" b="1" dirty="0" smtClean="0"/>
              <a:t> le </a:t>
            </a:r>
            <a:r>
              <a:rPr lang="en-US" sz="4400" b="1" dirty="0" err="1" smtClean="0"/>
              <a:t>classeur</a:t>
            </a:r>
            <a:r>
              <a:rPr lang="en-US" sz="4400" b="1" dirty="0"/>
              <a:t> </a:t>
            </a:r>
            <a:r>
              <a:rPr lang="en-US" sz="4400" b="1" dirty="0" smtClean="0"/>
              <a:t>et</a:t>
            </a:r>
          </a:p>
          <a:p>
            <a:r>
              <a:rPr lang="en-US" sz="4400" b="1" dirty="0"/>
              <a:t>l</a:t>
            </a:r>
            <a:r>
              <a:rPr lang="en-US" sz="4400" b="1" dirty="0" smtClean="0"/>
              <a:t>e cahier sur </a:t>
            </a:r>
          </a:p>
          <a:p>
            <a:r>
              <a:rPr lang="en-US" sz="4400" b="1" dirty="0" smtClean="0"/>
              <a:t>le </a:t>
            </a:r>
            <a:r>
              <a:rPr lang="en-US" sz="4400" b="1" dirty="0" err="1" smtClean="0"/>
              <a:t>pupitre</a:t>
            </a:r>
            <a:r>
              <a:rPr lang="en-US" sz="4400" b="1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AutoShape 4" descr="Image result for student d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frenc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2"/>
            <a:ext cx="2534194" cy="1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 class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1" y="2089013"/>
            <a:ext cx="3281400" cy="18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mposition not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3621155"/>
            <a:ext cx="2818402" cy="28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rench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06" y="7937"/>
            <a:ext cx="2534194" cy="16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007531" y="3422469"/>
            <a:ext cx="6400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60416" y="4557933"/>
            <a:ext cx="753789" cy="140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Image result for pupi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7" y="4386266"/>
            <a:ext cx="3049742" cy="23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7294097" y="4783015"/>
            <a:ext cx="1695158" cy="860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couleur des cheveux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Il est brun.</a:t>
            </a: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Il a les cheveux bruns.</a:t>
            </a:r>
          </a:p>
          <a:p>
            <a:pPr eaLnBrk="1" hangingPunct="1">
              <a:buFontTx/>
              <a:buNone/>
              <a:defRPr/>
            </a:pPr>
            <a:endParaRPr lang="en-GB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Elle est brune.</a:t>
            </a: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Elle a les cheveux bruns.</a:t>
            </a:r>
          </a:p>
        </p:txBody>
      </p:sp>
      <p:pic>
        <p:nvPicPr>
          <p:cNvPr id="16387" name="Picture 11" descr="pe06971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3739" y="1981200"/>
            <a:ext cx="17621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14" descr="pe06906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9" y="4114800"/>
            <a:ext cx="20669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couleur des cheveux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châtain.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a les cheveux </a:t>
            </a:r>
            <a:r>
              <a:rPr lang="en-GB" dirty="0" smtClean="0">
                <a:latin typeface="Comic Sans MS" charset="0"/>
                <a:ea typeface="ＭＳ Ｐゴシック" charset="0"/>
              </a:rPr>
              <a:t>châtains.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est châtaine.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a les cheveux châtains.</a:t>
            </a:r>
          </a:p>
        </p:txBody>
      </p:sp>
      <p:pic>
        <p:nvPicPr>
          <p:cNvPr id="17411" name="Picture 4" descr="pe06918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2314" y="1981200"/>
            <a:ext cx="17049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5" descr="pe0692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7700" y="4114800"/>
            <a:ext cx="1854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Les couleur des cheveux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noir.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a les cheveux </a:t>
            </a:r>
            <a:r>
              <a:rPr lang="en-GB" dirty="0" smtClean="0">
                <a:latin typeface="Comic Sans MS" charset="0"/>
                <a:ea typeface="ＭＳ Ｐゴシック" charset="0"/>
              </a:rPr>
              <a:t>noirs.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noire.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a les cheveux </a:t>
            </a:r>
            <a:r>
              <a:rPr lang="en-GB" dirty="0" smtClean="0">
                <a:latin typeface="Comic Sans MS" charset="0"/>
                <a:ea typeface="ＭＳ Ｐゴシック" charset="0"/>
              </a:rPr>
              <a:t>noirs.</a:t>
            </a:r>
            <a:endParaRPr lang="en-GB" dirty="0">
              <a:latin typeface="Comic Sans MS" charset="0"/>
              <a:ea typeface="ＭＳ Ｐゴシック" charset="0"/>
            </a:endParaRPr>
          </a:p>
        </p:txBody>
      </p:sp>
      <p:pic>
        <p:nvPicPr>
          <p:cNvPr id="1026" name="Picture 2" descr="Image result for clip art black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1" y="4065360"/>
            <a:ext cx="1647099" cy="23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black 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5" y="16230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Les couleur des cheveux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roux.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a les cheveux roux.</a:t>
            </a: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est rousse.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a les cheveux roux.</a:t>
            </a:r>
          </a:p>
        </p:txBody>
      </p:sp>
      <p:pic>
        <p:nvPicPr>
          <p:cNvPr id="18435" name="Picture 7" descr="pe06920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4039" y="1981200"/>
            <a:ext cx="2039937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e0691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9" y="4114800"/>
            <a:ext cx="2027237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couleur des cheveux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a les cheveux gris</a:t>
            </a:r>
            <a:r>
              <a:rPr lang="en-GB" dirty="0" smtClean="0">
                <a:latin typeface="Comic Sans MS" charset="0"/>
                <a:ea typeface="ＭＳ Ｐゴシック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Elle a les cheveux blancs.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chauve.</a:t>
            </a:r>
          </a:p>
        </p:txBody>
      </p:sp>
      <p:pic>
        <p:nvPicPr>
          <p:cNvPr id="19459" name="Picture 7" descr="pe06923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803" y="1804851"/>
            <a:ext cx="164941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4" descr="j01571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464" y="4125686"/>
            <a:ext cx="155416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descr="Image result for gray hair clip 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8" b="50424"/>
          <a:stretch/>
        </p:blipFill>
        <p:spPr bwMode="auto">
          <a:xfrm>
            <a:off x="3557936" y="1881360"/>
            <a:ext cx="1560224" cy="17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Il/Elle a les cheveux comment?</a:t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dirty="0" smtClean="0">
                <a:latin typeface="Comic Sans MS" panose="030F0702030302020204" pitchFamily="66" charset="0"/>
              </a:rPr>
              <a:t>What’s his/her hair like?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594" y="1690688"/>
            <a:ext cx="8610600" cy="51673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blond.			</a:t>
            </a:r>
            <a:r>
              <a:rPr lang="en-GB" dirty="0" smtClean="0">
                <a:latin typeface="Comic Sans MS" charset="0"/>
                <a:ea typeface="ＭＳ Ｐゴシック" charset="0"/>
              </a:rPr>
              <a:t>I</a:t>
            </a:r>
            <a:r>
              <a:rPr lang="en-GB" dirty="0" smtClean="0">
                <a:latin typeface="Comic Sans MS" charset="0"/>
                <a:ea typeface="ＭＳ Ｐゴシック" charset="0"/>
              </a:rPr>
              <a:t>l </a:t>
            </a:r>
            <a:r>
              <a:rPr lang="en-GB" dirty="0">
                <a:latin typeface="Comic Sans MS" charset="0"/>
                <a:ea typeface="ＭＳ Ｐゴシック" charset="0"/>
              </a:rPr>
              <a:t>a les cheveux blonds.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blonde.		Elle </a:t>
            </a:r>
            <a:r>
              <a:rPr lang="en-GB" dirty="0">
                <a:latin typeface="Comic Sans MS" charset="0"/>
                <a:ea typeface="ＭＳ Ｐゴシック" charset="0"/>
              </a:rPr>
              <a:t>a les cheveux blonds.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Il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roux.			Il </a:t>
            </a:r>
            <a:r>
              <a:rPr lang="en-GB" dirty="0">
                <a:latin typeface="Comic Sans MS" charset="0"/>
                <a:ea typeface="ＭＳ Ｐゴシック" charset="0"/>
              </a:rPr>
              <a:t>a les cheveux roux.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Elle est </a:t>
            </a:r>
            <a:r>
              <a:rPr lang="en-GB" dirty="0" smtClean="0">
                <a:latin typeface="Comic Sans MS" charset="0"/>
                <a:ea typeface="ＭＳ Ｐゴシック" charset="0"/>
              </a:rPr>
              <a:t>rousse.		Elle </a:t>
            </a:r>
            <a:r>
              <a:rPr lang="en-GB" dirty="0">
                <a:latin typeface="Comic Sans MS" charset="0"/>
                <a:ea typeface="ＭＳ Ｐゴシック" charset="0"/>
              </a:rPr>
              <a:t>a les cheveux roux.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Il est </a:t>
            </a:r>
            <a:r>
              <a:rPr lang="en-US" dirty="0" smtClean="0">
                <a:latin typeface="Comic Sans MS" charset="0"/>
                <a:ea typeface="ＭＳ Ｐゴシック" charset="0"/>
              </a:rPr>
              <a:t>brun.			Il </a:t>
            </a:r>
            <a:r>
              <a:rPr lang="en-US" dirty="0">
                <a:latin typeface="Comic Sans MS" charset="0"/>
                <a:ea typeface="ＭＳ Ｐゴシック" charset="0"/>
              </a:rPr>
              <a:t>a les cheveux bruns.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Elle est </a:t>
            </a:r>
            <a:r>
              <a:rPr lang="en-US" dirty="0" smtClean="0">
                <a:latin typeface="Comic Sans MS" charset="0"/>
                <a:ea typeface="ＭＳ Ｐゴシック" charset="0"/>
              </a:rPr>
              <a:t>brune.		Elle </a:t>
            </a:r>
            <a:r>
              <a:rPr lang="en-US" dirty="0">
                <a:latin typeface="Comic Sans MS" charset="0"/>
                <a:ea typeface="ＭＳ Ｐゴシック" charset="0"/>
              </a:rPr>
              <a:t>a les cheveux bruns</a:t>
            </a:r>
            <a:r>
              <a:rPr lang="en-US" dirty="0" smtClean="0">
                <a:latin typeface="Comic Sans MS" charset="0"/>
                <a:ea typeface="ＭＳ Ｐゴシック" charset="0"/>
              </a:rPr>
              <a:t>.</a:t>
            </a:r>
          </a:p>
          <a:p>
            <a:pPr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Il est noir.			Il a les cheveux noirs.</a:t>
            </a:r>
          </a:p>
          <a:p>
            <a:pPr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Elle est noire.		Elle </a:t>
            </a:r>
            <a:r>
              <a:rPr lang="en-US" dirty="0">
                <a:latin typeface="Comic Sans MS" charset="0"/>
                <a:ea typeface="ＭＳ Ｐゴシック" charset="0"/>
              </a:rPr>
              <a:t>a les cheveux noirs.</a:t>
            </a:r>
          </a:p>
          <a:p>
            <a:pPr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Il </a:t>
            </a:r>
            <a:r>
              <a:rPr lang="en-US" dirty="0">
                <a:latin typeface="Comic Sans MS" charset="0"/>
                <a:ea typeface="ＭＳ Ｐゴシック" charset="0"/>
              </a:rPr>
              <a:t>est </a:t>
            </a:r>
            <a:r>
              <a:rPr lang="en-US" dirty="0" smtClean="0">
                <a:latin typeface="Comic Sans MS" charset="0"/>
                <a:ea typeface="ＭＳ Ｐゴシック" charset="0"/>
              </a:rPr>
              <a:t>châtain.		Il a les </a:t>
            </a:r>
            <a:r>
              <a:rPr lang="en-US" dirty="0">
                <a:latin typeface="Comic Sans MS" charset="0"/>
                <a:ea typeface="ＭＳ Ｐゴシック" charset="0"/>
              </a:rPr>
              <a:t>cheveux </a:t>
            </a:r>
            <a:r>
              <a:rPr lang="en-US" dirty="0" smtClean="0">
                <a:latin typeface="Comic Sans MS" charset="0"/>
                <a:ea typeface="ＭＳ Ｐゴシック" charset="0"/>
              </a:rPr>
              <a:t>châtains.</a:t>
            </a:r>
          </a:p>
          <a:p>
            <a:pPr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Elle </a:t>
            </a:r>
            <a:r>
              <a:rPr lang="en-US" dirty="0">
                <a:latin typeface="Comic Sans MS" charset="0"/>
                <a:ea typeface="ＭＳ Ｐゴシック" charset="0"/>
              </a:rPr>
              <a:t>est </a:t>
            </a:r>
            <a:r>
              <a:rPr lang="en-US" dirty="0" smtClean="0">
                <a:latin typeface="Comic Sans MS" charset="0"/>
                <a:ea typeface="ＭＳ Ｐゴシック" charset="0"/>
              </a:rPr>
              <a:t>châtaine.		Elle a les </a:t>
            </a:r>
            <a:r>
              <a:rPr lang="en-US" dirty="0">
                <a:latin typeface="Comic Sans MS" charset="0"/>
                <a:ea typeface="ＭＳ Ｐゴシック" charset="0"/>
              </a:rPr>
              <a:t>cheveux </a:t>
            </a:r>
            <a:r>
              <a:rPr lang="en-US" dirty="0" smtClean="0">
                <a:latin typeface="Comic Sans MS" charset="0"/>
                <a:ea typeface="ＭＳ Ｐゴシック" charset="0"/>
              </a:rPr>
              <a:t>châtains.</a:t>
            </a:r>
            <a:endParaRPr lang="en-US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					Il </a:t>
            </a:r>
            <a:r>
              <a:rPr lang="en-US" dirty="0">
                <a:latin typeface="Comic Sans MS" charset="0"/>
                <a:ea typeface="ＭＳ Ｐゴシック" charset="0"/>
              </a:rPr>
              <a:t>a les cheveux gris</a:t>
            </a:r>
            <a:r>
              <a:rPr lang="en-US" dirty="0" smtClean="0">
                <a:latin typeface="Comic Sans MS" charset="0"/>
                <a:ea typeface="ＭＳ Ｐゴシック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					Elle a les cheveux blancs.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charset="0"/>
                <a:ea typeface="ＭＳ Ｐゴシック" charset="0"/>
              </a:rPr>
              <a:t>Il est chauve.</a:t>
            </a:r>
            <a:endParaRPr lang="en-US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pe0692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pe0692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09600"/>
            <a:ext cx="1666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pe0697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15255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pe0692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14601"/>
            <a:ext cx="15192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pe0690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572000"/>
            <a:ext cx="18081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pe07005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1"/>
            <a:ext cx="15700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>
            <a:off x="746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152400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1524000" y="236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21515" name="Picture 15" descr="pe06915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027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6" descr="pe0691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0"/>
            <a:ext cx="170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7" descr="pe0692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14600"/>
            <a:ext cx="1711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Raides ou frisés?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1219200"/>
            <a:ext cx="38100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Elle a les cheveux </a:t>
            </a:r>
            <a:r>
              <a:rPr lang="en-GB" altLang="en-US" b="1" u="sng" dirty="0" err="1">
                <a:latin typeface="Comic Sans MS" panose="030F0702030302020204" pitchFamily="66" charset="0"/>
              </a:rPr>
              <a:t>raides</a:t>
            </a:r>
            <a:r>
              <a:rPr lang="en-GB" altLang="en-US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Elle a les cheveux </a:t>
            </a:r>
            <a:r>
              <a:rPr lang="en-GB" altLang="en-US" b="1" u="sng" dirty="0">
                <a:latin typeface="Comic Sans MS" panose="030F0702030302020204" pitchFamily="66" charset="0"/>
              </a:rPr>
              <a:t>ondulés</a:t>
            </a:r>
            <a:r>
              <a:rPr lang="en-GB" altLang="en-US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Elle a les cheveux </a:t>
            </a:r>
            <a:r>
              <a:rPr lang="en-GB" altLang="en-US" b="1" u="sng" dirty="0" err="1">
                <a:latin typeface="Comic Sans MS" panose="030F0702030302020204" pitchFamily="66" charset="0"/>
              </a:rPr>
              <a:t>frisés</a:t>
            </a:r>
            <a:r>
              <a:rPr lang="en-GB" altLang="en-US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2531" name="Picture 7" descr="pe06906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143001"/>
            <a:ext cx="1905000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pe0692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876800"/>
            <a:ext cx="156845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" descr="pe0691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51174"/>
            <a:ext cx="1752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longueur des cheveux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Elle </a:t>
            </a:r>
            <a:r>
              <a:rPr lang="en-GB" dirty="0">
                <a:latin typeface="Comic Sans MS" charset="0"/>
                <a:ea typeface="ＭＳ Ｐゴシック" charset="0"/>
              </a:rPr>
              <a:t>a les cheveux </a:t>
            </a:r>
            <a:r>
              <a:rPr lang="en-GB" b="1" u="sng" dirty="0">
                <a:latin typeface="Comic Sans MS" charset="0"/>
                <a:ea typeface="ＭＳ Ｐゴシック" charset="0"/>
              </a:rPr>
              <a:t>longs</a:t>
            </a:r>
            <a:r>
              <a:rPr lang="en-GB" dirty="0">
                <a:latin typeface="Comic Sans MS" charset="0"/>
                <a:ea typeface="ＭＳ Ｐゴシック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 smtClean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Elle a les cheveux </a:t>
            </a:r>
            <a:r>
              <a:rPr lang="en-GB" b="1" u="sng" dirty="0" smtClean="0">
                <a:latin typeface="Comic Sans MS" charset="0"/>
                <a:ea typeface="ＭＳ Ｐゴシック" charset="0"/>
              </a:rPr>
              <a:t>mi-longs</a:t>
            </a:r>
            <a:r>
              <a:rPr lang="en-GB" dirty="0" smtClean="0">
                <a:latin typeface="Comic Sans MS" charset="0"/>
                <a:ea typeface="ＭＳ Ｐゴシック" charset="0"/>
              </a:rPr>
              <a:t>.</a:t>
            </a: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 smtClean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Elle </a:t>
            </a:r>
            <a:r>
              <a:rPr lang="en-GB" dirty="0">
                <a:latin typeface="Comic Sans MS" charset="0"/>
                <a:ea typeface="ＭＳ Ｐゴシック" charset="0"/>
              </a:rPr>
              <a:t>a les </a:t>
            </a:r>
            <a:r>
              <a:rPr lang="en-GB" dirty="0" smtClean="0">
                <a:latin typeface="Comic Sans MS" charset="0"/>
                <a:ea typeface="ＭＳ Ｐゴシック" charset="0"/>
              </a:rPr>
              <a:t>cheveux </a:t>
            </a:r>
            <a:r>
              <a:rPr lang="en-GB" b="1" u="sng" dirty="0" smtClean="0">
                <a:latin typeface="Comic Sans MS" charset="0"/>
                <a:ea typeface="ＭＳ Ｐゴシック" charset="0"/>
              </a:rPr>
              <a:t>courts</a:t>
            </a:r>
            <a:r>
              <a:rPr lang="en-GB" dirty="0">
                <a:latin typeface="Comic Sans MS" charset="0"/>
                <a:ea typeface="ＭＳ Ｐゴシック" charset="0"/>
              </a:rPr>
              <a:t>.</a:t>
            </a:r>
          </a:p>
        </p:txBody>
      </p:sp>
      <p:pic>
        <p:nvPicPr>
          <p:cNvPr id="23555" name="Picture 7" descr="pe03614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602" y="1532708"/>
            <a:ext cx="1677413" cy="1598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9" descr="pe0691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87" y="3150326"/>
            <a:ext cx="1671908" cy="163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 descr="pe069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687" y="4784266"/>
            <a:ext cx="1806750" cy="17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rew cu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0" y="1634632"/>
            <a:ext cx="1843042" cy="24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longueur des cheveux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Il a les cheveux </a:t>
            </a:r>
            <a:r>
              <a:rPr lang="en-GB" b="1" u="sng" dirty="0">
                <a:latin typeface="Comic Sans MS" charset="0"/>
                <a:ea typeface="ＭＳ Ｐゴシック" charset="0"/>
              </a:rPr>
              <a:t>en brosse</a:t>
            </a:r>
            <a:r>
              <a:rPr lang="en-GB" dirty="0" smtClean="0">
                <a:latin typeface="Comic Sans MS" charset="0"/>
                <a:ea typeface="ＭＳ Ｐゴシック" charset="0"/>
              </a:rPr>
              <a:t>.</a:t>
            </a:r>
          </a:p>
          <a:p>
            <a:pPr>
              <a:buNone/>
              <a:defRPr/>
            </a:pPr>
            <a:endParaRPr lang="en-GB" dirty="0" smtClean="0">
              <a:latin typeface="Comic Sans MS" charset="0"/>
              <a:ea typeface="ＭＳ Ｐゴシック" charset="0"/>
            </a:endParaRPr>
          </a:p>
          <a:p>
            <a:pPr>
              <a:buNone/>
              <a:defRPr/>
            </a:pPr>
            <a:endParaRPr lang="en-GB" dirty="0">
              <a:latin typeface="Comic Sans MS" charset="0"/>
              <a:ea typeface="ＭＳ Ｐゴシック" charset="0"/>
            </a:endParaRPr>
          </a:p>
          <a:p>
            <a:pPr>
              <a:buNone/>
              <a:defRPr/>
            </a:pPr>
            <a:endParaRPr lang="en-GB" dirty="0" smtClean="0">
              <a:latin typeface="Comic Sans MS" charset="0"/>
              <a:ea typeface="ＭＳ Ｐゴシック" charset="0"/>
            </a:endParaRPr>
          </a:p>
          <a:p>
            <a:pPr>
              <a:buNone/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Il </a:t>
            </a:r>
            <a:r>
              <a:rPr lang="en-GB" dirty="0" smtClean="0">
                <a:latin typeface="Comic Sans MS" charset="0"/>
                <a:ea typeface="ＭＳ Ｐゴシック" charset="0"/>
              </a:rPr>
              <a:t>a les cheveux </a:t>
            </a:r>
            <a:r>
              <a:rPr lang="en-GB" b="1" u="sng" dirty="0" smtClean="0">
                <a:latin typeface="Comic Sans MS" charset="0"/>
                <a:ea typeface="ＭＳ Ｐゴシック" charset="0"/>
              </a:rPr>
              <a:t>en</a:t>
            </a:r>
            <a:r>
              <a:rPr lang="en-GB" b="1" u="sng" dirty="0">
                <a:latin typeface="Comic Sans MS" charset="0"/>
                <a:ea typeface="ＭＳ Ｐゴシック" charset="0"/>
              </a:rPr>
              <a:t> </a:t>
            </a:r>
            <a:r>
              <a:rPr lang="en-GB" b="1" u="sng" dirty="0" smtClean="0">
                <a:latin typeface="Comic Sans MS" charset="0"/>
                <a:ea typeface="ＭＳ Ｐゴシック" charset="0"/>
              </a:rPr>
              <a:t>épis</a:t>
            </a:r>
            <a:r>
              <a:rPr lang="en-GB" dirty="0" smtClean="0">
                <a:latin typeface="Comic Sans MS" charset="0"/>
                <a:ea typeface="ＭＳ Ｐゴシック" charset="0"/>
              </a:rPr>
              <a:t>.</a:t>
            </a:r>
            <a:endParaRPr lang="en-GB" dirty="0">
              <a:latin typeface="Comic Sans MS" charset="0"/>
              <a:ea typeface="ＭＳ Ｐゴシック" charset="0"/>
            </a:endParaRPr>
          </a:p>
        </p:txBody>
      </p:sp>
      <p:pic>
        <p:nvPicPr>
          <p:cNvPr id="24580" name="Picture 14" descr="pe06898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173" y="4297680"/>
            <a:ext cx="20224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Chansons!</a:t>
            </a:r>
            <a:endParaRPr lang="en-US" sz="7200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80" y="1690688"/>
            <a:ext cx="6886440" cy="44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e0361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57201"/>
            <a:ext cx="159226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 descr="pe0692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pe0692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09600"/>
            <a:ext cx="1666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pe0691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514600"/>
            <a:ext cx="15859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e0697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15255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pe0692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14601"/>
            <a:ext cx="15192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pe06906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572000"/>
            <a:ext cx="18081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pe07005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1"/>
            <a:ext cx="15700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pe06898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724400"/>
            <a:ext cx="18081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7467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52400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524000" y="2362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u="sng">
                <a:latin typeface="Comic Sans MS" panose="030F0702030302020204" pitchFamily="66" charset="0"/>
              </a:rPr>
              <a:t>Il a les cheveux comment?</a:t>
            </a:r>
            <a:r>
              <a:rPr lang="en-GB" altLang="en-US" sz="3600" b="1">
                <a:latin typeface="Comic Sans MS" panose="030F0702030302020204" pitchFamily="66" charset="0"/>
              </a:rPr>
              <a:t/>
            </a:r>
            <a:br>
              <a:rPr lang="en-GB" altLang="en-US" sz="3600" b="1">
                <a:latin typeface="Comic Sans MS" panose="030F0702030302020204" pitchFamily="66" charset="0"/>
              </a:rPr>
            </a:br>
            <a:r>
              <a:rPr lang="en-GB" altLang="en-US" sz="3600" b="1" i="1">
                <a:latin typeface="Comic Sans MS" panose="030F0702030302020204" pitchFamily="66" charset="0"/>
              </a:rPr>
              <a:t>What’s his hair like?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Il a les cheveux courts.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Elle a les cheveux longs.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Elle a les cheveux mi-longs.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Il a les cheveux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raides</a:t>
            </a:r>
            <a:r>
              <a:rPr lang="en-GB" altLang="en-US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Elle a les cheveux </a:t>
            </a:r>
            <a:r>
              <a:rPr lang="en-GB" altLang="en-US" dirty="0" err="1" smtClean="0">
                <a:latin typeface="Comic Sans MS" panose="030F0702030302020204" pitchFamily="66" charset="0"/>
              </a:rPr>
              <a:t>frisés</a:t>
            </a:r>
            <a:r>
              <a:rPr lang="en-GB" altLang="en-US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Elle a les cheveux ondulés.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Il a les cheveux en brosse</a:t>
            </a:r>
            <a:r>
              <a:rPr lang="en-GB" altLang="en-US" sz="3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4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Pratiquons pour l’interro…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Comment </a:t>
            </a:r>
            <a:r>
              <a:rPr lang="en-US" sz="3600" dirty="0" err="1" smtClean="0"/>
              <a:t>dit</a:t>
            </a:r>
            <a:r>
              <a:rPr lang="en-US" sz="3600" dirty="0" smtClean="0"/>
              <a:t>-on ___ </a:t>
            </a:r>
            <a:r>
              <a:rPr lang="en-US" sz="3600" dirty="0" err="1" smtClean="0"/>
              <a:t>en</a:t>
            </a:r>
            <a:r>
              <a:rPr lang="en-US" sz="3600" dirty="0"/>
              <a:t> </a:t>
            </a:r>
            <a:r>
              <a:rPr lang="en-US" sz="3600" dirty="0" smtClean="0"/>
              <a:t>français?</a:t>
            </a:r>
          </a:p>
          <a:p>
            <a:pPr marL="0" indent="0">
              <a:buNone/>
            </a:pPr>
            <a:r>
              <a:rPr lang="en-US" sz="3600" dirty="0" smtClean="0"/>
              <a:t>	to dance 	__________________________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a pool	__________________________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I prefer	______________ OR _____________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 smtClean="0"/>
              <a:t>Quelle</a:t>
            </a:r>
            <a:r>
              <a:rPr lang="en-US" sz="3600" dirty="0" smtClean="0"/>
              <a:t> est </a:t>
            </a:r>
            <a:r>
              <a:rPr lang="en-US" sz="3600" dirty="0"/>
              <a:t>la </a:t>
            </a:r>
            <a:r>
              <a:rPr lang="en-US" sz="3600" dirty="0" smtClean="0"/>
              <a:t>difference entre AIMER et ADORER?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081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ppy ok sad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81" y="4001294"/>
            <a:ext cx="3810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Pratiquons pour l’interro…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Quels </a:t>
            </a:r>
            <a:r>
              <a:rPr lang="en-US" sz="3600" dirty="0"/>
              <a:t>verbes </a:t>
            </a:r>
            <a:r>
              <a:rPr lang="en-US" sz="3600" dirty="0" smtClean="0"/>
              <a:t>complètent les phrases?</a:t>
            </a:r>
          </a:p>
          <a:p>
            <a:pPr marL="0" indent="0">
              <a:buNone/>
            </a:pPr>
            <a:r>
              <a:rPr lang="en-US" sz="3600" dirty="0" smtClean="0"/>
              <a:t>	Nous _____________ de la musique. (écouter)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Marc, tu _____________ </a:t>
            </a:r>
            <a:r>
              <a:rPr lang="en-US" sz="3600" dirty="0"/>
              <a:t>la </a:t>
            </a:r>
            <a:r>
              <a:rPr lang="en-US" sz="3600" dirty="0" smtClean="0"/>
              <a:t>télévision</a:t>
            </a:r>
            <a:r>
              <a:rPr lang="en-US" sz="3600" dirty="0"/>
              <a:t>?</a:t>
            </a:r>
            <a:r>
              <a:rPr lang="en-US" sz="3600" dirty="0" smtClean="0"/>
              <a:t> (regarder)</a:t>
            </a:r>
          </a:p>
          <a:p>
            <a:pPr marL="0" indent="0">
              <a:buNone/>
            </a:pPr>
            <a:r>
              <a:rPr lang="en-US" sz="3600" dirty="0" smtClean="0"/>
              <a:t>	J’ _____________ parler français. (aimer)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Comment </a:t>
            </a:r>
            <a:r>
              <a:rPr lang="en-US" sz="3600" dirty="0" smtClean="0"/>
              <a:t>ça va?</a:t>
            </a:r>
          </a:p>
          <a:p>
            <a:pPr marL="0" indent="0">
              <a:buNone/>
            </a:pPr>
            <a:r>
              <a:rPr lang="en-US" sz="3600" dirty="0" smtClean="0"/>
              <a:t>Tu aimes mieux l’anglais ou les mathématiques?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6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result for intelligent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09" y="3772531"/>
            <a:ext cx="3683723" cy="25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strong coup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70"/>
          <a:stretch/>
        </p:blipFill>
        <p:spPr bwMode="auto">
          <a:xfrm>
            <a:off x="7945567" y="799393"/>
            <a:ext cx="3240768" cy="36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blond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1071156"/>
            <a:ext cx="3683723" cy="2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169183"/>
            <a:ext cx="10515600" cy="9019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Il est comment?   Elle est comment?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74" y="1755996"/>
            <a:ext cx="1343297" cy="538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b</a:t>
            </a:r>
            <a:r>
              <a:rPr lang="en-US" sz="3600" dirty="0" smtClean="0"/>
              <a:t>lond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9174" y="2473260"/>
            <a:ext cx="2007328" cy="71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blonde</a:t>
            </a:r>
          </a:p>
          <a:p>
            <a:endParaRPr lang="en-US" sz="105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2704" y="4520028"/>
            <a:ext cx="1343297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fort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2704" y="5235522"/>
            <a:ext cx="1343297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forte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41717" y="4789404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intelligent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11481" y="5432938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intelligente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tall cou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" y="985060"/>
            <a:ext cx="3577850" cy="53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brunette cou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01" y="1132764"/>
            <a:ext cx="3840276" cy="50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169183"/>
            <a:ext cx="10515600" cy="9019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Il est comment?   Elle est comment?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74" y="1755996"/>
            <a:ext cx="1343297" cy="538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brun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5774" y="2319879"/>
            <a:ext cx="2007328" cy="71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brune</a:t>
            </a:r>
          </a:p>
          <a:p>
            <a:endParaRPr lang="en-US" sz="105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25341" y="3427477"/>
            <a:ext cx="1343297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grand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6065" y="4053514"/>
            <a:ext cx="2076350" cy="5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grande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6065" y="5073827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petit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56065" y="5693848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petite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169183"/>
            <a:ext cx="10515600" cy="9019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Il est comment?   Elle est comment?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36" y="5146447"/>
            <a:ext cx="1343297" cy="538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génial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4636" y="5685199"/>
            <a:ext cx="2007328" cy="71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géniale</a:t>
            </a:r>
          </a:p>
          <a:p>
            <a:endParaRPr lang="en-US" sz="105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7947" y="5235522"/>
            <a:ext cx="1877786" cy="5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marrant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84779" y="5774274"/>
            <a:ext cx="2060667" cy="53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marrante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41717" y="5181781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méchant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41717" y="5720533"/>
            <a:ext cx="2625146" cy="538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méchante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Image result for awesome peo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r="20362"/>
          <a:stretch/>
        </p:blipFill>
        <p:spPr bwMode="auto">
          <a:xfrm>
            <a:off x="300446" y="959829"/>
            <a:ext cx="262563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awesome peop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6486" r="7688" b="7039"/>
          <a:stretch/>
        </p:blipFill>
        <p:spPr bwMode="auto">
          <a:xfrm>
            <a:off x="2310619" y="2353793"/>
            <a:ext cx="2609635" cy="21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53" y="922567"/>
            <a:ext cx="3352252" cy="2230771"/>
          </a:xfrm>
          <a:prstGeom prst="rect">
            <a:avLst/>
          </a:prstGeom>
        </p:spPr>
      </p:pic>
      <p:pic>
        <p:nvPicPr>
          <p:cNvPr id="19470" name="Picture 14" descr="Image result for mean cou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05" y="2526539"/>
            <a:ext cx="3599950" cy="23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charset="0"/>
                <a:ea typeface="ＭＳ Ｐゴシック" charset="0"/>
              </a:rPr>
              <a:t>Il/</a:t>
            </a:r>
            <a:r>
              <a:rPr lang="en-GB" dirty="0" err="1" smtClean="0">
                <a:latin typeface="Comic Sans MS" charset="0"/>
                <a:ea typeface="ＭＳ Ｐゴシック" charset="0"/>
              </a:rPr>
              <a:t>elle</a:t>
            </a:r>
            <a:r>
              <a:rPr lang="en-GB" dirty="0" smtClean="0">
                <a:latin typeface="Comic Sans MS" charset="0"/>
                <a:ea typeface="ＭＳ Ｐゴシック" charset="0"/>
              </a:rPr>
              <a:t> </a:t>
            </a:r>
            <a:r>
              <a:rPr lang="en-GB" dirty="0">
                <a:latin typeface="Comic Sans MS" charset="0"/>
                <a:ea typeface="ＭＳ Ｐゴシック" charset="0"/>
              </a:rPr>
              <a:t>est comment?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>
                <a:latin typeface="Comic Sans MS" charset="0"/>
                <a:ea typeface="ＭＳ Ｐゴシック" charset="0"/>
              </a:rPr>
              <a:t>What is </a:t>
            </a:r>
            <a:r>
              <a:rPr lang="en-GB" sz="3600" dirty="0" smtClean="0">
                <a:latin typeface="Comic Sans MS" charset="0"/>
                <a:ea typeface="ＭＳ Ｐゴシック" charset="0"/>
              </a:rPr>
              <a:t>he/she </a:t>
            </a:r>
            <a:r>
              <a:rPr lang="en-GB" sz="3600" dirty="0">
                <a:latin typeface="Comic Sans MS" charset="0"/>
                <a:ea typeface="ＭＳ Ｐゴシック" charset="0"/>
              </a:rPr>
              <a:t>like?</a:t>
            </a:r>
          </a:p>
        </p:txBody>
      </p:sp>
    </p:spTree>
    <p:extLst>
      <p:ext uri="{BB962C8B-B14F-4D97-AF65-F5344CB8AC3E}">
        <p14:creationId xmlns:p14="http://schemas.microsoft.com/office/powerpoint/2010/main" val="32413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latin typeface="Comic Sans MS" charset="0"/>
                <a:ea typeface="ＭＳ Ｐゴシック" charset="0"/>
              </a:rPr>
              <a:t>La couleur des cheveux.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Il est blond.</a:t>
            </a: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Il a les cheveux blonds.</a:t>
            </a:r>
          </a:p>
          <a:p>
            <a:pPr eaLnBrk="1" hangingPunct="1">
              <a:buFontTx/>
              <a:buNone/>
              <a:defRPr/>
            </a:pPr>
            <a:endParaRPr lang="en-GB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GB">
              <a:latin typeface="Comic Sans MS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Elle est blonde.</a:t>
            </a:r>
          </a:p>
          <a:p>
            <a:pPr eaLnBrk="1" hangingPunct="1">
              <a:buFontTx/>
              <a:buNone/>
              <a:defRPr/>
            </a:pPr>
            <a:r>
              <a:rPr lang="en-GB">
                <a:latin typeface="Comic Sans MS" charset="0"/>
                <a:ea typeface="ＭＳ Ｐゴシック" charset="0"/>
              </a:rPr>
              <a:t>Elle a les cheveux blonds.</a:t>
            </a:r>
          </a:p>
        </p:txBody>
      </p:sp>
      <p:pic>
        <p:nvPicPr>
          <p:cNvPr id="15363" name="Picture 4" descr="pe06927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1981200"/>
            <a:ext cx="194151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5" descr="pe07005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4114800"/>
            <a:ext cx="167481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351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Faites:</vt:lpstr>
      <vt:lpstr>Chansons!</vt:lpstr>
      <vt:lpstr>Pratiquons pour l’interro…</vt:lpstr>
      <vt:lpstr>Pratiquons pour l’interro…</vt:lpstr>
      <vt:lpstr>Il est comment?   Elle est comment?</vt:lpstr>
      <vt:lpstr>Il est comment?   Elle est comment?</vt:lpstr>
      <vt:lpstr>Il est comment?   Elle est comment?</vt:lpstr>
      <vt:lpstr>Il/elle est comment?</vt:lpstr>
      <vt:lpstr>La couleur des cheveux.</vt:lpstr>
      <vt:lpstr>La couleur des cheveux</vt:lpstr>
      <vt:lpstr>La couleur des cheveux</vt:lpstr>
      <vt:lpstr>Les couleur des cheveux</vt:lpstr>
      <vt:lpstr>Les couleur des cheveux</vt:lpstr>
      <vt:lpstr>La couleur des cheveux</vt:lpstr>
      <vt:lpstr>Il/Elle a les cheveux comment? What’s his/her hair like?</vt:lpstr>
      <vt:lpstr>PowerPoint Presentation</vt:lpstr>
      <vt:lpstr>Raides ou frisés?</vt:lpstr>
      <vt:lpstr>La longueur des cheveux</vt:lpstr>
      <vt:lpstr>La longueur des cheveux</vt:lpstr>
      <vt:lpstr>PowerPoint Presentation</vt:lpstr>
      <vt:lpstr>Il a les cheveux comment? What’s his hair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Faites:</dc:title>
  <dc:creator>Ronald Schott (Staff)</dc:creator>
  <cp:lastModifiedBy>Ronald Schott (Staff)</cp:lastModifiedBy>
  <cp:revision>19</cp:revision>
  <dcterms:created xsi:type="dcterms:W3CDTF">2016-09-12T11:26:55Z</dcterms:created>
  <dcterms:modified xsi:type="dcterms:W3CDTF">2018-09-25T08:20:10Z</dcterms:modified>
</cp:coreProperties>
</file>